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82" r:id="rId3"/>
    <p:sldId id="293" r:id="rId4"/>
    <p:sldId id="292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D7D200"/>
    <a:srgbClr val="E94F18"/>
    <a:srgbClr val="FF0000"/>
    <a:srgbClr val="333399"/>
    <a:srgbClr val="D9D9D9"/>
    <a:srgbClr val="FFCC00"/>
    <a:srgbClr val="006600"/>
    <a:srgbClr val="006C31"/>
    <a:srgbClr val="006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BA535-CAAA-9B2C-D9D4-2EBF1EDBC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8FB4BB5-755C-32D2-7A3E-0C52E4F6B5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188433-62DF-5B94-057C-79578AD7AC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D3EBCE-249C-225C-E99E-D052F295EF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791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212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6F84D1C-AFE3-7EA1-2D41-CECE11452A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Avis sur complémentaire relatif à un projet de création de forages agricoles à Cestas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11B2C49-4248-7AA0-7C87-DFBA7C280B59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sur les compléments à la création de forages agricoles à Cestas</a:t>
            </a:r>
          </a:p>
        </p:txBody>
      </p:sp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C7968AF-F4F7-B281-210C-BB9A3C2C86E5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sur la création de forages agricoles à Cestas</a:t>
            </a:r>
          </a:p>
        </p:txBody>
      </p:sp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9439" y="1365715"/>
            <a:ext cx="3051964" cy="3591083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441189"/>
            <a:ext cx="8763986" cy="4942461"/>
          </a:xfrm>
          <a:ln>
            <a:noFill/>
          </a:ln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M. DUBOURG Guillaume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de 11 forages agricoles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complémentaire sollicité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par le pétitionnaire (via CA33) le 6 mars 2025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complément au dossier d’autorisation environnementale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Ressource :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prioritairement </a:t>
            </a:r>
            <a:r>
              <a:rPr lang="fr-FR" altLang="fr-FR" sz="1800" i="1" dirty="0" err="1">
                <a:solidFill>
                  <a:srgbClr val="333399"/>
                </a:solidFill>
                <a:latin typeface="Trebuchet MS" panose="020B0603020202020204" pitchFamily="34" charset="0"/>
              </a:rPr>
              <a:t>Plio</a:t>
            </a: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-Quaternaire (hors SAGE)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en report Miocène centre non déficitaire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Avis précédents : 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2024-021 du 13 mai 2024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d’installation agricole pour une </a:t>
            </a:r>
            <a:r>
              <a:rPr lang="fr-FR" altLang="fr-FR" sz="1800">
                <a:solidFill>
                  <a:srgbClr val="333399"/>
                </a:solidFill>
                <a:latin typeface="Trebuchet MS" panose="020B0603020202020204" pitchFamily="34" charset="0"/>
              </a:rPr>
              <a:t>production en 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bio</a:t>
            </a:r>
          </a:p>
          <a:p>
            <a:pPr lvl="1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Approvisionnement en eau via 11 forages à créer (10+1 secours)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418092" y="1706253"/>
            <a:ext cx="2779414" cy="1842706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600" u="sng" dirty="0"/>
              <a:t>Avis 2024-021 du 13 mai 2024</a:t>
            </a:r>
            <a:endParaRPr lang="fr-FR" sz="1600" dirty="0"/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600" dirty="0"/>
              <a:t>Considérant :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ressource ciblée </a:t>
            </a:r>
            <a:r>
              <a:rPr lang="fr-FR" sz="1600" dirty="0">
                <a:highlight>
                  <a:srgbClr val="FFFF00"/>
                </a:highlight>
              </a:rPr>
              <a:t>directement à savoir le </a:t>
            </a:r>
            <a:r>
              <a:rPr lang="fr-FR" sz="1600" dirty="0" err="1">
                <a:highlight>
                  <a:srgbClr val="FFFF00"/>
                </a:highlight>
              </a:rPr>
              <a:t>Plio</a:t>
            </a:r>
            <a:r>
              <a:rPr lang="fr-FR" sz="1600" dirty="0">
                <a:highlight>
                  <a:srgbClr val="FFFF00"/>
                </a:highlight>
              </a:rPr>
              <a:t>-Quaternaire</a:t>
            </a:r>
            <a:r>
              <a:rPr lang="fr-FR" sz="1600" dirty="0"/>
              <a:t> situé hors périmètre du SAGE ;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l’absence locale d’éponte entre les formations du </a:t>
            </a:r>
            <a:r>
              <a:rPr lang="fr-FR" sz="1600" dirty="0" err="1"/>
              <a:t>Plio</a:t>
            </a:r>
            <a:r>
              <a:rPr lang="fr-FR" sz="1600" dirty="0"/>
              <a:t>-Quaternaire et celles du Miocène ;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l’unité de gestion </a:t>
            </a:r>
            <a:r>
              <a:rPr lang="fr-FR" sz="1600" dirty="0">
                <a:highlight>
                  <a:srgbClr val="FFFF00"/>
                </a:highlight>
              </a:rPr>
              <a:t>indirectement potentiellement</a:t>
            </a:r>
            <a:r>
              <a:rPr lang="fr-FR" sz="1600" dirty="0"/>
              <a:t> concernée par une connexion hydraulique probable, à savoir le </a:t>
            </a:r>
            <a:r>
              <a:rPr lang="fr-FR" sz="1600" dirty="0">
                <a:highlight>
                  <a:srgbClr val="FFFF00"/>
                </a:highlight>
              </a:rPr>
              <a:t>Miocène centre non déficitaire</a:t>
            </a:r>
            <a:r>
              <a:rPr lang="fr-FR" sz="1600" dirty="0"/>
              <a:t> ;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les dispositions visant à l’optimisation des usages ;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</a:t>
            </a:r>
            <a:r>
              <a:rPr lang="fr-FR" sz="1600" dirty="0">
                <a:highlight>
                  <a:srgbClr val="FFFF00"/>
                </a:highlight>
              </a:rPr>
              <a:t>cohérence entre la demande et le besoin </a:t>
            </a:r>
            <a:r>
              <a:rPr lang="fr-FR" sz="1600" dirty="0"/>
              <a:t>;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démonstration de l’absence de ressources alternatives mobilisables dans des conditions technico-économiques acceptables ;</a:t>
            </a:r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600" dirty="0"/>
              <a:t>et, sous réserve que :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les ouvrages soient </a:t>
            </a:r>
            <a:r>
              <a:rPr lang="fr-FR" sz="1600" dirty="0">
                <a:highlight>
                  <a:srgbClr val="FFFF00"/>
                </a:highlight>
              </a:rPr>
              <a:t>réalisés dans les règles de l’art</a:t>
            </a:r>
            <a:r>
              <a:rPr lang="fr-FR" sz="1600" dirty="0"/>
              <a:t> et de sorte à ne pas atteindre les formations miocènes, pré-identifiées vers 20 m de profondeur, et ne capter que les formations </a:t>
            </a:r>
            <a:r>
              <a:rPr lang="fr-FR" sz="1600" dirty="0" err="1"/>
              <a:t>plio</a:t>
            </a:r>
            <a:r>
              <a:rPr lang="fr-FR" sz="1600" dirty="0"/>
              <a:t>-quaternaires ;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l’usage de l’eau soit optimisé de sorte à </a:t>
            </a:r>
            <a:r>
              <a:rPr lang="fr-FR" sz="1600" dirty="0">
                <a:highlight>
                  <a:srgbClr val="FFFF00"/>
                </a:highlight>
              </a:rPr>
              <a:t>réduire le ratio de consommation</a:t>
            </a:r>
            <a:r>
              <a:rPr lang="fr-FR" sz="1600" dirty="0"/>
              <a:t> ;</a:t>
            </a:r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600" dirty="0"/>
              <a:t>	le projet de création des forages destinés à l'irrigation à Cestas peut être jugé compatible 		avec le SAGE Nappes profondes de Gironde.</a:t>
            </a:r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DA94C-D42F-CC97-EC26-DA3DB61FE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503BEBA-9807-8803-2FC2-19661BC1D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Eléments apportés par les compléments :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/>
              <a:t>Besoin moyen : 3 600 m</a:t>
            </a:r>
            <a:r>
              <a:rPr lang="fr-FR" sz="2000" baseline="30000" dirty="0"/>
              <a:t>3</a:t>
            </a:r>
            <a:r>
              <a:rPr lang="fr-FR" sz="2000" dirty="0"/>
              <a:t>/ha/an soit 227 000 m</a:t>
            </a:r>
            <a:r>
              <a:rPr lang="fr-FR" sz="2000" baseline="30000" dirty="0"/>
              <a:t>3</a:t>
            </a:r>
            <a:r>
              <a:rPr lang="fr-FR" sz="2000" dirty="0"/>
              <a:t>/an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/>
              <a:t>Besoin maximal : 4 790 m</a:t>
            </a:r>
            <a:r>
              <a:rPr lang="fr-FR" sz="2000" baseline="30000" dirty="0"/>
              <a:t>3</a:t>
            </a:r>
            <a:r>
              <a:rPr lang="fr-FR" sz="2000" dirty="0"/>
              <a:t>/ha soit 300 000 m</a:t>
            </a:r>
            <a:r>
              <a:rPr lang="fr-FR" sz="2000" baseline="30000" dirty="0"/>
              <a:t>3</a:t>
            </a:r>
            <a:r>
              <a:rPr lang="fr-FR" sz="2000" dirty="0"/>
              <a:t>/an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000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/>
              <a:t>Demande d’autorisation d’approfondissement au Miocène en cas de productivité non satisfaisante au </a:t>
            </a:r>
            <a:r>
              <a:rPr lang="fr-FR" sz="2000" dirty="0" err="1"/>
              <a:t>Plio</a:t>
            </a:r>
            <a:r>
              <a:rPr lang="fr-FR" sz="2000" dirty="0"/>
              <a:t>-Quaternaire.</a:t>
            </a:r>
          </a:p>
        </p:txBody>
      </p:sp>
    </p:spTree>
    <p:extLst>
      <p:ext uri="{BB962C8B-B14F-4D97-AF65-F5344CB8AC3E}">
        <p14:creationId xmlns:p14="http://schemas.microsoft.com/office/powerpoint/2010/main" val="3843616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281540"/>
            <a:ext cx="2424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86947" y="1590210"/>
            <a:ext cx="8570106" cy="4773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l’avis de compatibilité 2024-021 du 13 mai 2024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l’ajustement de la demande pour une exploitation en dernier recours au Miocène centre non déficitaire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l’absence locale d’éponte entre les formations du Plio-Quaternaire et celles du Miocène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et, sous réserve que :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ouvrages soient réalisés dans les règles de l’art ;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recours au Miocène soit justifié par la démonstration de l'incapacité du Plio-Quaternaire à satisfaire le besoin ;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l’usage de l’eau soit optimisé de sorte à réduire le ratio de consommation rapporté à l'hectare</a:t>
            </a:r>
          </a:p>
          <a:p>
            <a:pPr algn="just">
              <a:spcBef>
                <a:spcPts val="5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de création des forages destinés à l'irrigation à Cestas 	peut être 	jugé compatible avec le SAGE Nappes profondes de Gironde.</a:t>
            </a:r>
          </a:p>
        </p:txBody>
      </p:sp>
    </p:spTree>
    <p:extLst>
      <p:ext uri="{BB962C8B-B14F-4D97-AF65-F5344CB8AC3E}">
        <p14:creationId xmlns:p14="http://schemas.microsoft.com/office/powerpoint/2010/main" val="26986507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3135</TotalTime>
  <Words>423</Words>
  <Application>Microsoft Office PowerPoint</Application>
  <PresentationFormat>Affichage à l'écran (4:3)</PresentationFormat>
  <Paragraphs>45</Paragraphs>
  <Slides>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169</cp:revision>
  <dcterms:created xsi:type="dcterms:W3CDTF">2018-06-11T08:02:18Z</dcterms:created>
  <dcterms:modified xsi:type="dcterms:W3CDTF">2025-03-12T09:25:00Z</dcterms:modified>
</cp:coreProperties>
</file>